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4" r:id="rId5"/>
    <p:sldId id="274" r:id="rId6"/>
    <p:sldId id="277" r:id="rId7"/>
    <p:sldId id="279" r:id="rId8"/>
    <p:sldId id="282" r:id="rId9"/>
    <p:sldId id="281" r:id="rId10"/>
    <p:sldId id="280" r:id="rId11"/>
    <p:sldId id="284" r:id="rId12"/>
    <p:sldId id="285" r:id="rId13"/>
    <p:sldId id="286" r:id="rId14"/>
    <p:sldId id="288" r:id="rId15"/>
    <p:sldId id="287" r:id="rId16"/>
    <p:sldId id="290" r:id="rId17"/>
    <p:sldId id="289" r:id="rId18"/>
    <p:sldId id="291" r:id="rId19"/>
    <p:sldId id="294" r:id="rId20"/>
    <p:sldId id="292" r:id="rId21"/>
    <p:sldId id="293" r:id="rId22"/>
    <p:sldId id="295" r:id="rId23"/>
    <p:sldId id="296" r:id="rId24"/>
    <p:sldId id="297" r:id="rId25"/>
    <p:sldId id="298" r:id="rId26"/>
    <p:sldId id="299" r:id="rId27"/>
    <p:sldId id="300" r:id="rId28"/>
    <p:sldId id="302" r:id="rId29"/>
    <p:sldId id="303" r:id="rId30"/>
    <p:sldId id="301" r:id="rId31"/>
    <p:sldId id="305" r:id="rId32"/>
    <p:sldId id="304" r:id="rId33"/>
    <p:sldId id="306" r:id="rId34"/>
    <p:sldId id="307" r:id="rId35"/>
    <p:sldId id="267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DB95A-FB65-417B-953D-DD1CE42065F8}" v="2" dt="2018-09-20T02:19:19.399"/>
    <p1510:client id="{E16F2127-35F5-4CAB-B9D8-2002A3F7A1DB}" v="10" dt="2018-11-19T19:06:3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23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erida" userId="S::victor.merida@trax.aero::9d9971db-5c4a-4e33-be52-f484d3950e68" providerId="AD" clId="Web-{B67DB95A-FB65-417B-953D-DD1CE42065F8}"/>
    <pc:docChg chg="modSld">
      <pc:chgData name="Victor Merida" userId="S::victor.merida@trax.aero::9d9971db-5c4a-4e33-be52-f484d3950e68" providerId="AD" clId="Web-{B67DB95A-FB65-417B-953D-DD1CE42065F8}" dt="2018-09-20T02:19:19.399" v="3" actId="1076"/>
      <pc:docMkLst>
        <pc:docMk/>
      </pc:docMkLst>
      <pc:sldChg chg="modSp">
        <pc:chgData name="Victor Merida" userId="S::victor.merida@trax.aero::9d9971db-5c4a-4e33-be52-f484d3950e68" providerId="AD" clId="Web-{B67DB95A-FB65-417B-953D-DD1CE42065F8}" dt="2018-09-20T02:19:04.898" v="1" actId="1076"/>
        <pc:sldMkLst>
          <pc:docMk/>
          <pc:sldMk cId="506995372" sldId="260"/>
        </pc:sldMkLst>
        <pc:picChg chg="mod">
          <ac:chgData name="Victor Merida" userId="S::victor.merida@trax.aero::9d9971db-5c4a-4e33-be52-f484d3950e68" providerId="AD" clId="Web-{B67DB95A-FB65-417B-953D-DD1CE42065F8}" dt="2018-09-20T02:19:04.898" v="1" actId="1076"/>
          <ac:picMkLst>
            <pc:docMk/>
            <pc:sldMk cId="506995372" sldId="260"/>
            <ac:picMk id="5" creationId="{AD33A1BB-FCFB-496C-A700-D20DA1C8C363}"/>
          </ac:picMkLst>
        </pc:picChg>
      </pc:sldChg>
      <pc:sldChg chg="modSp">
        <pc:chgData name="Victor Merida" userId="S::victor.merida@trax.aero::9d9971db-5c4a-4e33-be52-f484d3950e68" providerId="AD" clId="Web-{B67DB95A-FB65-417B-953D-DD1CE42065F8}" dt="2018-09-20T02:19:19.399" v="3" actId="1076"/>
        <pc:sldMkLst>
          <pc:docMk/>
          <pc:sldMk cId="3697343740" sldId="261"/>
        </pc:sldMkLst>
        <pc:picChg chg="mod">
          <ac:chgData name="Victor Merida" userId="S::victor.merida@trax.aero::9d9971db-5c4a-4e33-be52-f484d3950e68" providerId="AD" clId="Web-{B67DB95A-FB65-417B-953D-DD1CE42065F8}" dt="2018-09-20T02:19:19.399" v="3" actId="1076"/>
          <ac:picMkLst>
            <pc:docMk/>
            <pc:sldMk cId="3697343740" sldId="261"/>
            <ac:picMk id="4" creationId="{4F3BD30D-2824-43BB-91C9-9E8A1E905B6E}"/>
          </ac:picMkLst>
        </pc:picChg>
      </pc:sldChg>
    </pc:docChg>
  </pc:docChgLst>
  <pc:docChgLst>
    <pc:chgData name="Victor Merida" userId="S::victor.merida@trax.aero::9d9971db-5c4a-4e33-be52-f484d3950e68" providerId="AD" clId="Web-{E16F2127-35F5-4CAB-B9D8-2002A3F7A1DB}"/>
    <pc:docChg chg="modSld">
      <pc:chgData name="Victor Merida" userId="S::victor.merida@trax.aero::9d9971db-5c4a-4e33-be52-f484d3950e68" providerId="AD" clId="Web-{E16F2127-35F5-4CAB-B9D8-2002A3F7A1DB}" dt="2018-11-19T19:06:58.552" v="20"/>
      <pc:docMkLst>
        <pc:docMk/>
      </pc:docMkLst>
      <pc:sldChg chg="delSp modSp">
        <pc:chgData name="Victor Merida" userId="S::victor.merida@trax.aero::9d9971db-5c4a-4e33-be52-f484d3950e68" providerId="AD" clId="Web-{E16F2127-35F5-4CAB-B9D8-2002A3F7A1DB}" dt="2018-11-19T19:06:58.552" v="20"/>
        <pc:sldMkLst>
          <pc:docMk/>
          <pc:sldMk cId="633607389" sldId="258"/>
        </pc:sldMkLst>
        <pc:spChg chg="del mod">
          <ac:chgData name="Victor Merida" userId="S::victor.merida@trax.aero::9d9971db-5c4a-4e33-be52-f484d3950e68" providerId="AD" clId="Web-{E16F2127-35F5-4CAB-B9D8-2002A3F7A1DB}" dt="2018-11-19T19:06:58.552" v="20"/>
          <ac:spMkLst>
            <pc:docMk/>
            <pc:sldMk cId="633607389" sldId="258"/>
            <ac:spMk id="3" creationId="{00000000-0000-0000-0000-000000000000}"/>
          </ac:spMkLst>
        </pc:spChg>
        <pc:spChg chg="mod">
          <ac:chgData name="Victor Merida" userId="S::victor.merida@trax.aero::9d9971db-5c4a-4e33-be52-f484d3950e68" providerId="AD" clId="Web-{E16F2127-35F5-4CAB-B9D8-2002A3F7A1DB}" dt="2018-11-19T19:06:35.536" v="18" actId="20577"/>
          <ac:spMkLst>
            <pc:docMk/>
            <pc:sldMk cId="633607389" sldId="258"/>
            <ac:spMk id="9" creationId="{FF04CD0C-3C53-44F0-BA00-48091F12E914}"/>
          </ac:spMkLst>
        </pc:spChg>
        <pc:spChg chg="mod">
          <ac:chgData name="Victor Merida" userId="S::victor.merida@trax.aero::9d9971db-5c4a-4e33-be52-f484d3950e68" providerId="AD" clId="Web-{E16F2127-35F5-4CAB-B9D8-2002A3F7A1DB}" dt="2018-11-19T19:06:32.740" v="15" actId="1076"/>
          <ac:spMkLst>
            <pc:docMk/>
            <pc:sldMk cId="633607389" sldId="258"/>
            <ac:spMk id="12" creationId="{FF04CD0C-3C53-44F0-BA00-48091F12E914}"/>
          </ac:spMkLst>
        </pc:spChg>
      </pc:sldChg>
      <pc:sldChg chg="modSp">
        <pc:chgData name="Victor Merida" userId="S::victor.merida@trax.aero::9d9971db-5c4a-4e33-be52-f484d3950e68" providerId="AD" clId="Web-{E16F2127-35F5-4CAB-B9D8-2002A3F7A1DB}" dt="2018-11-19T19:06:28.412" v="14" actId="1076"/>
        <pc:sldMkLst>
          <pc:docMk/>
          <pc:sldMk cId="3697343740" sldId="261"/>
        </pc:sldMkLst>
        <pc:picChg chg="mod">
          <ac:chgData name="Victor Merida" userId="S::victor.merida@trax.aero::9d9971db-5c4a-4e33-be52-f484d3950e68" providerId="AD" clId="Web-{E16F2127-35F5-4CAB-B9D8-2002A3F7A1DB}" dt="2018-11-19T19:06:28.412" v="14" actId="1076"/>
          <ac:picMkLst>
            <pc:docMk/>
            <pc:sldMk cId="3697343740" sldId="261"/>
            <ac:picMk id="4" creationId="{4F3BD30D-2824-43BB-91C9-9E8A1E905B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@trax.aero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68671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id="{88474C13-51D8-47A4-BBA3-039F33B0F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028" cy="6873856"/>
          </a:xfrm>
          <a:prstGeom prst="rect">
            <a:avLst/>
          </a:prstGeom>
        </p:spPr>
      </p:pic>
      <p:sp>
        <p:nvSpPr>
          <p:cNvPr id="9" name="CuadroTexto 4">
            <a:extLst>
              <a:ext uri="{FF2B5EF4-FFF2-40B4-BE49-F238E27FC236}">
                <a16:creationId xmlns:a16="http://schemas.microsoft.com/office/drawing/2014/main" id="{D14D2B7D-1357-4057-92DE-D4290DD34CD3}"/>
              </a:ext>
            </a:extLst>
          </p:cNvPr>
          <p:cNvSpPr txBox="1"/>
          <p:nvPr userDrawn="1"/>
        </p:nvSpPr>
        <p:spPr>
          <a:xfrm>
            <a:off x="2055696" y="6492875"/>
            <a:ext cx="838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 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solidFill>
                  <a:schemeClr val="bg1"/>
                </a:solidFill>
                <a:latin typeface="Nexa Light" panose="02000000000000000000" pitchFamily="50" charset="0"/>
              </a:rPr>
              <a:t>2019 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by </a:t>
            </a:r>
            <a:r>
              <a:rPr lang="en-US" sz="900" dirty="0" err="1">
                <a:solidFill>
                  <a:schemeClr val="bg1"/>
                </a:solidFill>
                <a:latin typeface="Nexa Light" panose="02000000000000000000" pitchFamily="50" charset="0"/>
              </a:rPr>
              <a:t>Trax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 USA Corp. and subsidiaries. All rights reserved</a:t>
            </a:r>
            <a:endParaRPr lang="es-CO" sz="9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5" y="354013"/>
            <a:ext cx="6811963" cy="58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Nexa Bold" panose="02000000000000000000" pitchFamily="50" charset="0"/>
              </a:defRPr>
            </a:lvl1pPr>
            <a:lvl2pPr marL="457200" indent="0">
              <a:buNone/>
              <a:defRPr>
                <a:latin typeface="Nexa Bold" panose="02000000000000000000" pitchFamily="50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  <a:p>
            <a:pPr lvl="1"/>
            <a:endParaRPr lang="en-US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1177925"/>
            <a:ext cx="6811963" cy="576263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514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9442"/>
            <a:ext cx="12193057" cy="68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77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0"/>
            <a:ext cx="12193057" cy="6876884"/>
          </a:xfrm>
          <a:prstGeom prst="rect">
            <a:avLst/>
          </a:prstGeom>
        </p:spPr>
      </p:pic>
      <p:sp>
        <p:nvSpPr>
          <p:cNvPr id="16" name="CuadroTexto 4">
            <a:extLst>
              <a:ext uri="{FF2B5EF4-FFF2-40B4-BE49-F238E27FC236}">
                <a16:creationId xmlns:a16="http://schemas.microsoft.com/office/drawing/2014/main" id="{C0BE1B69-15FC-424F-B41F-DE08CB277CFA}"/>
              </a:ext>
            </a:extLst>
          </p:cNvPr>
          <p:cNvSpPr txBox="1"/>
          <p:nvPr userDrawn="1"/>
        </p:nvSpPr>
        <p:spPr>
          <a:xfrm>
            <a:off x="2101876" y="6529819"/>
            <a:ext cx="8388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 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solidFill>
                  <a:schemeClr val="bg1"/>
                </a:solidFill>
                <a:latin typeface="Nexa Light" panose="02000000000000000000" pitchFamily="50" charset="0"/>
              </a:rPr>
              <a:t>2019 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by </a:t>
            </a:r>
            <a:r>
              <a:rPr lang="en-US" sz="900" dirty="0" err="1">
                <a:solidFill>
                  <a:schemeClr val="bg1"/>
                </a:solidFill>
                <a:latin typeface="Nexa Light" panose="02000000000000000000" pitchFamily="50" charset="0"/>
              </a:rPr>
              <a:t>Trax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 USA Corp. and subsidiaries. All rights reserved.</a:t>
            </a:r>
            <a:endParaRPr lang="es-CO" sz="9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627999" y="2869622"/>
            <a:ext cx="6788150" cy="7905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rgbClr val="C00000"/>
                </a:solidFill>
                <a:latin typeface="Nexa Bold" panose="02000000000000000000" pitchFamily="50" charset="0"/>
              </a:defRPr>
            </a:lvl1pPr>
          </a:lstStyle>
          <a:p>
            <a:pPr lvl="0"/>
            <a:r>
              <a:rPr lang="en-US" dirty="0" smtClean="0"/>
              <a:t>&lt;&lt;Title&gt;&gt;</a:t>
            </a:r>
          </a:p>
        </p:txBody>
      </p:sp>
    </p:spTree>
    <p:extLst>
      <p:ext uri="{BB962C8B-B14F-4D97-AF65-F5344CB8AC3E}">
        <p14:creationId xmlns:p14="http://schemas.microsoft.com/office/powerpoint/2010/main" val="1857173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4">
            <a:extLst>
              <a:ext uri="{FF2B5EF4-FFF2-40B4-BE49-F238E27FC236}">
                <a16:creationId xmlns:a16="http://schemas.microsoft.com/office/drawing/2014/main" id="{C0BE1B69-15FC-424F-B41F-DE08CB277CFA}"/>
              </a:ext>
            </a:extLst>
          </p:cNvPr>
          <p:cNvSpPr txBox="1"/>
          <p:nvPr userDrawn="1"/>
        </p:nvSpPr>
        <p:spPr>
          <a:xfrm>
            <a:off x="2101876" y="6529819"/>
            <a:ext cx="8388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</a:rPr>
              <a:t> </a:t>
            </a:r>
            <a:r>
              <a:rPr lang="en-US" sz="900">
                <a:solidFill>
                  <a:schemeClr val="bg1"/>
                </a:solidFill>
                <a:latin typeface="Nexa Light" panose="02000000000000000000" pitchFamily="50" charset="0"/>
              </a:rPr>
              <a:t>Copyright © 2018 by Trax USA Corp. and subsidiaries. All rights reserved.</a:t>
            </a:r>
            <a:endParaRPr lang="es-CO" sz="90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351373"/>
            <a:ext cx="12192000" cy="506627"/>
          </a:xfrm>
          <a:prstGeom prst="rect">
            <a:avLst/>
          </a:prstGeom>
          <a:solidFill>
            <a:srgbClr val="3E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B9B774C-2DBF-414F-BA19-EE2AC3179A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308" y="274510"/>
            <a:ext cx="10515600" cy="57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cap="none" baseline="0">
                <a:latin typeface="Nexa Bold" panose="02000000000000000000" pitchFamily="50" charset="0"/>
              </a:defRPr>
            </a:lvl1pPr>
          </a:lstStyle>
          <a:p>
            <a:r>
              <a:rPr lang="es-ES" dirty="0" smtClean="0"/>
              <a:t>Add text</a:t>
            </a:r>
            <a:endParaRPr lang="es-CO" dirty="0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D14D2B7D-1357-4057-92DE-D4290DD34CD3}"/>
              </a:ext>
            </a:extLst>
          </p:cNvPr>
          <p:cNvSpPr txBox="1"/>
          <p:nvPr userDrawn="1"/>
        </p:nvSpPr>
        <p:spPr>
          <a:xfrm>
            <a:off x="2055696" y="6459923"/>
            <a:ext cx="838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 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solidFill>
                  <a:schemeClr val="bg1"/>
                </a:solidFill>
                <a:latin typeface="Nexa Light" panose="02000000000000000000" pitchFamily="50" charset="0"/>
              </a:rPr>
              <a:t>2019 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by Trax USA Corp. and subsidiaries. All rights reserved</a:t>
            </a:r>
            <a:endParaRPr lang="es-CO" sz="9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112476"/>
            <a:ext cx="1696995" cy="745524"/>
          </a:xfrm>
          <a:prstGeom prst="rect">
            <a:avLst/>
          </a:prstGeom>
          <a:solidFill>
            <a:srgbClr val="B81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2" y="6244281"/>
            <a:ext cx="1225369" cy="4792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6308" y="997598"/>
            <a:ext cx="9783762" cy="308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BA2C8267-5DFB-45BB-B0A0-7ACDA798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203" y="6423368"/>
            <a:ext cx="12382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2276B5-CE89-4B12-9AC0-51C05D6840B9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2332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>
            <a:extLst>
              <a:ext uri="{FF2B5EF4-FFF2-40B4-BE49-F238E27FC236}">
                <a16:creationId xmlns:a16="http://schemas.microsoft.com/office/drawing/2014/main" id="{4F3BD30D-2824-43BB-91C9-9E8A1E905B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" y="0"/>
            <a:ext cx="12156922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B9B774C-2DBF-414F-BA19-EE2AC3179A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183" y="807910"/>
            <a:ext cx="10515600" cy="57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cap="none" baseline="0">
                <a:latin typeface="Nexa Bold" panose="02000000000000000000" pitchFamily="50" charset="0"/>
              </a:defRPr>
            </a:lvl1pPr>
          </a:lstStyle>
          <a:p>
            <a:r>
              <a:rPr lang="es-ES" dirty="0" smtClean="0"/>
              <a:t>Add text</a:t>
            </a:r>
            <a:endParaRPr lang="es-CO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9183" y="1530998"/>
            <a:ext cx="9783762" cy="308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D14D2B7D-1357-4057-92DE-D4290DD34CD3}"/>
              </a:ext>
            </a:extLst>
          </p:cNvPr>
          <p:cNvSpPr txBox="1"/>
          <p:nvPr userDrawn="1"/>
        </p:nvSpPr>
        <p:spPr>
          <a:xfrm>
            <a:off x="2055696" y="6507548"/>
            <a:ext cx="838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 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solidFill>
                  <a:schemeClr val="bg1"/>
                </a:solidFill>
                <a:latin typeface="Nexa Light" panose="02000000000000000000" pitchFamily="50" charset="0"/>
              </a:rPr>
              <a:t>2019 </a:t>
            </a:r>
            <a:r>
              <a:rPr lang="en-US" sz="900" dirty="0">
                <a:solidFill>
                  <a:schemeClr val="bg1"/>
                </a:solidFill>
                <a:latin typeface="Nexa Light" panose="02000000000000000000" pitchFamily="50" charset="0"/>
              </a:rPr>
              <a:t>by Trax USA Corp. and subsidiaries. All rights reserved</a:t>
            </a:r>
            <a:endParaRPr lang="es-CO" sz="900" dirty="0">
              <a:solidFill>
                <a:schemeClr val="bg1"/>
              </a:solidFill>
              <a:latin typeface="Nexa Light" panose="02000000000000000000" pitchFamily="50" charset="0"/>
            </a:endParaRP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BA2C8267-5DFB-45BB-B0A0-7ACDA798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203" y="6451943"/>
            <a:ext cx="12382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002276B5-CE89-4B12-9AC0-51C05D6840B9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5816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" y="0"/>
            <a:ext cx="12156478" cy="6858594"/>
          </a:xfrm>
          <a:prstGeom prst="rect">
            <a:avLst/>
          </a:prstGeom>
        </p:spPr>
      </p:pic>
      <p:sp>
        <p:nvSpPr>
          <p:cNvPr id="13" name="CuadroTexto 7">
            <a:extLst>
              <a:ext uri="{FF2B5EF4-FFF2-40B4-BE49-F238E27FC236}">
                <a16:creationId xmlns:a16="http://schemas.microsoft.com/office/drawing/2014/main" id="{4C97BE94-4109-4A40-B36D-87CF6598F30A}"/>
              </a:ext>
            </a:extLst>
          </p:cNvPr>
          <p:cNvSpPr txBox="1"/>
          <p:nvPr userDrawn="1"/>
        </p:nvSpPr>
        <p:spPr>
          <a:xfrm>
            <a:off x="2018747" y="6470073"/>
            <a:ext cx="838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 </a:t>
            </a:r>
            <a:r>
              <a:rPr lang="en-US" sz="900" dirty="0"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latin typeface="Nexa Light" panose="02000000000000000000" pitchFamily="50" charset="0"/>
              </a:rPr>
              <a:t>2019 </a:t>
            </a:r>
            <a:r>
              <a:rPr lang="en-US" sz="900" dirty="0">
                <a:latin typeface="Nexa Light" panose="02000000000000000000" pitchFamily="50" charset="0"/>
              </a:rPr>
              <a:t>by Trax USA Corp. and subsidiaries. All rights reserved.</a:t>
            </a:r>
            <a:endParaRPr lang="es-CO" sz="900" dirty="0">
              <a:latin typeface="Nexa Light" panose="02000000000000000000" pitchFamily="50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30374" y="1449173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cap="all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30374" y="2124933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93158" y="1444368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cap="all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8474818" y="1444367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cap="all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93158" y="2124933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74818" y="2124933"/>
            <a:ext cx="2570162" cy="56085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 panose="05000000000000000000" pitchFamily="2" charset="2"/>
              <a:buChar char="§"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Add Text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A2C8267-5DFB-45BB-B0A0-7ACDA798A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49203" y="6404318"/>
            <a:ext cx="123825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51146ECA-6D08-4727-AE4E-9BB8857F8A90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603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49"/>
            <a:ext cx="12191999" cy="6865097"/>
          </a:xfrm>
          <a:prstGeom prst="rect">
            <a:avLst/>
          </a:prstGeom>
        </p:spPr>
      </p:pic>
      <p:sp>
        <p:nvSpPr>
          <p:cNvPr id="6" name="CuadroTexto 7">
            <a:extLst>
              <a:ext uri="{FF2B5EF4-FFF2-40B4-BE49-F238E27FC236}">
                <a16:creationId xmlns:a16="http://schemas.microsoft.com/office/drawing/2014/main" id="{4C97BE94-4109-4A40-B36D-87CF6598F30A}"/>
              </a:ext>
            </a:extLst>
          </p:cNvPr>
          <p:cNvSpPr txBox="1"/>
          <p:nvPr userDrawn="1"/>
        </p:nvSpPr>
        <p:spPr>
          <a:xfrm>
            <a:off x="2018747" y="6470073"/>
            <a:ext cx="838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 </a:t>
            </a:r>
            <a:r>
              <a:rPr lang="en-US" sz="900" dirty="0">
                <a:latin typeface="Nexa Light" panose="02000000000000000000" pitchFamily="50" charset="0"/>
              </a:rPr>
              <a:t>Copyright © </a:t>
            </a:r>
            <a:r>
              <a:rPr lang="en-US" sz="900" dirty="0" smtClean="0">
                <a:latin typeface="Nexa Light" panose="02000000000000000000" pitchFamily="50" charset="0"/>
              </a:rPr>
              <a:t>2019 </a:t>
            </a:r>
            <a:r>
              <a:rPr lang="en-US" sz="900" dirty="0">
                <a:latin typeface="Nexa Light" panose="02000000000000000000" pitchFamily="50" charset="0"/>
              </a:rPr>
              <a:t>by Trax USA Corp. and subsidiaries. All rights reserved.</a:t>
            </a:r>
            <a:endParaRPr lang="es-CO" sz="900" dirty="0"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9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9442"/>
            <a:ext cx="12193057" cy="6876884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E3262AFF-4F8E-466B-978C-FFB2A8F6F917}"/>
              </a:ext>
            </a:extLst>
          </p:cNvPr>
          <p:cNvSpPr txBox="1"/>
          <p:nvPr userDrawn="1"/>
        </p:nvSpPr>
        <p:spPr>
          <a:xfrm>
            <a:off x="2160104" y="4697897"/>
            <a:ext cx="787179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Nexa Light" panose="02000000000000000000" pitchFamily="50" charset="0"/>
              </a:rPr>
              <a:t>TRAX Offices in United States, United Kingdom, Japan, Saudi Arabia</a:t>
            </a:r>
            <a:br>
              <a:rPr lang="en-US" sz="1400" dirty="0">
                <a:latin typeface="Nexa Light" panose="02000000000000000000" pitchFamily="50" charset="0"/>
              </a:rPr>
            </a:br>
            <a:endParaRPr lang="en-US" sz="1400" dirty="0">
              <a:latin typeface="Nexa Light" panose="02000000000000000000" pitchFamily="50" charset="0"/>
            </a:endParaRPr>
          </a:p>
          <a:p>
            <a:pPr algn="ctr"/>
            <a:r>
              <a:rPr lang="en-US" sz="1400" dirty="0">
                <a:latin typeface="Nexa Light" panose="02000000000000000000" pitchFamily="50" charset="0"/>
                <a:hlinkClick r:id="rId3"/>
              </a:rPr>
              <a:t>sales@trax.aero</a:t>
            </a:r>
            <a:r>
              <a:rPr lang="en-US" sz="1400" dirty="0">
                <a:latin typeface="Nexa Light" panose="02000000000000000000" pitchFamily="50" charset="0"/>
              </a:rPr>
              <a:t> </a:t>
            </a:r>
          </a:p>
          <a:p>
            <a:pPr algn="ctr"/>
            <a:r>
              <a:rPr lang="en-US" sz="1400" dirty="0">
                <a:latin typeface="Nexa Light" panose="02000000000000000000" pitchFamily="50" charset="0"/>
              </a:rPr>
              <a:t>US: +1 (877) 264-8729</a:t>
            </a:r>
          </a:p>
          <a:p>
            <a:pPr algn="ctr"/>
            <a:r>
              <a:rPr lang="en-US" sz="1400" dirty="0">
                <a:latin typeface="Nexa Light" panose="02000000000000000000" pitchFamily="50" charset="0"/>
              </a:rPr>
              <a:t>INTL: +1 (251) 202-5700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70432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91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1" r:id="rId2"/>
    <p:sldLayoutId id="2147483652" r:id="rId3"/>
    <p:sldLayoutId id="2147483653" r:id="rId4"/>
    <p:sldLayoutId id="2147483660" r:id="rId5"/>
    <p:sldLayoutId id="2147483661" r:id="rId6"/>
    <p:sldLayoutId id="2147483657" r:id="rId7"/>
    <p:sldLayoutId id="2147483658" r:id="rId8"/>
    <p:sldLayoutId id="2147483656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exa Bold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exa Light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Records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0224" y="925137"/>
            <a:ext cx="10176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Aircraft Controller Panel allows for a quick overview and management of your </a:t>
            </a:r>
            <a:r>
              <a:rPr lang="en-US" sz="2000" dirty="0" smtClean="0"/>
              <a:t>fleet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A/C can be taken out of and put back into service with the click of a </a:t>
            </a:r>
            <a:r>
              <a:rPr lang="en-US" sz="2000" dirty="0" smtClean="0"/>
              <a:t>button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tools and information for efficient and pro-active maintenance watch are readily available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86" y="2002911"/>
            <a:ext cx="6034713" cy="42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1813" y="891818"/>
            <a:ext cx="759203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Shop module allows to organize and track internal </a:t>
            </a:r>
            <a:r>
              <a:rPr lang="en-US" sz="2000" dirty="0" smtClean="0"/>
              <a:t>repairs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work is monitored via Shop Work Orders. Full cost and status information is available at the click of a </a:t>
            </a:r>
            <a:r>
              <a:rPr lang="en-US" sz="2000" dirty="0" smtClean="0"/>
              <a:t>button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Shop Work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Orders </a:t>
            </a:r>
            <a:r>
              <a:rPr lang="en-US" sz="2000" dirty="0"/>
              <a:t>can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be </a:t>
            </a:r>
            <a:r>
              <a:rPr lang="en-US" sz="2000" dirty="0"/>
              <a:t>generated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Third Party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Work 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r>
              <a:rPr lang="en-US" sz="1400" dirty="0">
                <a:solidFill>
                  <a:srgbClr val="FFFFFF"/>
                </a:solidFill>
              </a:rPr>
              <a:t/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/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933674"/>
            <a:ext cx="9361714" cy="42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0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equisitions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12362" y="541211"/>
            <a:ext cx="43107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Material Requisitions can be triggered from many places within the application, for planning purposes, restocking, or job-specific requests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Multiple tools are available to secure an efficient handling of requisition and consolidate related requests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Auto-generated requisitions assist in keeping adequate stock levels at all time to support every day requirements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 full authorization cycle can be set up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9" y="847726"/>
            <a:ext cx="6612665" cy="3761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03" y="3849098"/>
            <a:ext cx="479174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Management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6611" y="4254263"/>
            <a:ext cx="110093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eMRO offers a variety of different order types, such as Purchase Orders, Exchange In/Out Orders, Service Orders, Repair Orders, Customer Orders, Rental Orders, Manufacture Orders, Warranty Tracking, Insurance Claims, and Transfer </a:t>
            </a:r>
            <a:r>
              <a:rPr lang="en-US" sz="2000" dirty="0" smtClean="0"/>
              <a:t>Orders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Authorization settings allow users to have financial level of authorization of different order </a:t>
            </a:r>
            <a:r>
              <a:rPr lang="en-US" sz="2000" dirty="0" smtClean="0"/>
              <a:t>types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Vendor Management and Price Listing is available for informed order creation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92188"/>
            <a:ext cx="6066854" cy="3899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1" y="847726"/>
            <a:ext cx="5009381" cy="31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Receiving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279" y="851372"/>
            <a:ext cx="860997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Order Receiving module allows for receiving of all order types, as well as Receiving Inspection if </a:t>
            </a:r>
            <a:r>
              <a:rPr lang="en-US" dirty="0" smtClean="0"/>
              <a:t>required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Price change and location change are available </a:t>
            </a:r>
            <a:r>
              <a:rPr lang="en-US" dirty="0" smtClean="0"/>
              <a:t>options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full discrepancy workflow is in place to capture </a:t>
            </a:r>
            <a:r>
              <a:rPr lang="en-US" dirty="0" smtClean="0"/>
              <a:t>inconsistencies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Order details are auto-populated and verified at Order Receiving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512" r="1648" b="8868"/>
          <a:stretch/>
        </p:blipFill>
        <p:spPr>
          <a:xfrm>
            <a:off x="997990" y="2460227"/>
            <a:ext cx="5421860" cy="3483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6559" r="21447" b="5590"/>
          <a:stretch/>
        </p:blipFill>
        <p:spPr>
          <a:xfrm>
            <a:off x="7077075" y="1386079"/>
            <a:ext cx="4975786" cy="4743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40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Inventory Management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6611" y="896988"/>
            <a:ext cx="40860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Inventory module allows for complete control and management of aircraft and non-aircraft materials, serialized, non-serialized, and </a:t>
            </a:r>
            <a:r>
              <a:rPr lang="en-US" sz="2000" dirty="0" smtClean="0"/>
              <a:t>kits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Standard transactions are available such as bin transfers, scrap, manual issues, part reservations, kit management, warehouse transfers, etc</a:t>
            </a:r>
            <a:r>
              <a:rPr lang="en-US" sz="20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 full ‘from birth’ history is kept for each part/batch recording every part movement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39" y="504825"/>
            <a:ext cx="6901936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0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Invoicing / Link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05989" y="665622"/>
            <a:ext cx="352357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Link module pulls </a:t>
            </a:r>
            <a:r>
              <a:rPr lang="en-US" sz="2000" dirty="0" smtClean="0"/>
              <a:t>together </a:t>
            </a:r>
            <a:r>
              <a:rPr lang="en-US" sz="2000" dirty="0"/>
              <a:t>order, receiving, and invoicing information and allows for swift order creation and three-point check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This module integrates with financial software packages to send/receive financial data in real </a:t>
            </a:r>
            <a:r>
              <a:rPr lang="en-US" sz="2000" dirty="0" smtClean="0"/>
              <a:t>time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Full reporting and querying functionalities are available and can be exported out of eMRO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9" y="847726"/>
            <a:ext cx="4336192" cy="4256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48" y="1571626"/>
            <a:ext cx="4003156" cy="44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1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Assets / General Ledger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6611" y="876942"/>
            <a:ext cx="11192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Fixed Assets module creates and individual record for each asset controlled by the </a:t>
            </a:r>
            <a:r>
              <a:rPr lang="en-US" sz="2000" dirty="0" smtClean="0"/>
              <a:t>system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Multi Company functionality is available to enable separate tracking for different companies within the same </a:t>
            </a:r>
            <a:r>
              <a:rPr lang="en-US" sz="2000" dirty="0" smtClean="0"/>
              <a:t>database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General Ledger interface sends on-line journal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entries </a:t>
            </a:r>
            <a:r>
              <a:rPr lang="en-US" sz="2000" dirty="0"/>
              <a:t>to your company’s financial systems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41" y="1673501"/>
            <a:ext cx="4664834" cy="4381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8" y="2624381"/>
            <a:ext cx="5600701" cy="33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7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422" y="850816"/>
            <a:ext cx="112575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Management and Aviation Authority requirements can be met by collecting data information directly from the eMRO system without the need of additional software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Aircraft and Component reliability can be monitored and </a:t>
            </a:r>
            <a:r>
              <a:rPr lang="en-US" sz="2000" dirty="0" smtClean="0"/>
              <a:t>automated </a:t>
            </a:r>
            <a:r>
              <a:rPr lang="en-US" sz="2000" dirty="0"/>
              <a:t>notification generated when alert levels are surpassed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Various Reliability Reports are available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00" y="3388656"/>
            <a:ext cx="6573167" cy="22863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04" y="2715822"/>
            <a:ext cx="2162477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2817" y="1334145"/>
            <a:ext cx="30801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Quality Assurance module is an effective internal and external evaluation program that will bring benefits that go beyond regulatory compliance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One-time and recurring audits can be managed to assure approved vendors and to improve efficiency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272" y="274510"/>
            <a:ext cx="4737303" cy="57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59975" y="2869622"/>
            <a:ext cx="8449794" cy="790575"/>
          </a:xfrm>
        </p:spPr>
        <p:txBody>
          <a:bodyPr/>
          <a:lstStyle/>
          <a:p>
            <a:r>
              <a:rPr lang="en-US" dirty="0" err="1" smtClean="0"/>
              <a:t>eMRO</a:t>
            </a:r>
            <a:r>
              <a:rPr lang="en-US" dirty="0" smtClean="0"/>
              <a:t> System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TraxDoc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5837" y="997129"/>
            <a:ext cx="85169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TraxDoc module is a full documentation management system internal to the </a:t>
            </a:r>
            <a:r>
              <a:rPr lang="en-US" dirty="0" err="1"/>
              <a:t>eMRO</a:t>
            </a:r>
            <a:r>
              <a:rPr lang="en-US" dirty="0"/>
              <a:t> </a:t>
            </a:r>
            <a:r>
              <a:rPr lang="en-US" dirty="0" smtClean="0"/>
              <a:t>application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Documents of any </a:t>
            </a:r>
            <a:r>
              <a:rPr lang="en-US" dirty="0" smtClean="0"/>
              <a:t>format can </a:t>
            </a:r>
          </a:p>
          <a:p>
            <a:r>
              <a:rPr lang="en-US" dirty="0"/>
              <a:t> </a:t>
            </a:r>
            <a:r>
              <a:rPr lang="en-US" dirty="0" smtClean="0"/>
              <a:t>    be uploaded</a:t>
            </a:r>
            <a:r>
              <a:rPr lang="en-US" dirty="0"/>
              <a:t>, stored </a:t>
            </a:r>
            <a:br>
              <a:rPr lang="en-US" dirty="0"/>
            </a:br>
            <a:r>
              <a:rPr lang="en-US" dirty="0" smtClean="0"/>
              <a:t>     and </a:t>
            </a:r>
            <a:r>
              <a:rPr lang="en-US" dirty="0"/>
              <a:t>revision </a:t>
            </a:r>
            <a:r>
              <a:rPr lang="en-US" dirty="0" smtClean="0"/>
              <a:t>controlled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OEM data can be </a:t>
            </a:r>
            <a:r>
              <a:rPr lang="en-US" dirty="0" smtClean="0"/>
              <a:t>loaded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electronically in </a:t>
            </a:r>
            <a:br>
              <a:rPr lang="en-US" dirty="0"/>
            </a:br>
            <a:r>
              <a:rPr lang="en-US" dirty="0"/>
              <a:t>SGML or XML </a:t>
            </a:r>
            <a:br>
              <a:rPr lang="en-US" dirty="0"/>
            </a:br>
            <a:r>
              <a:rPr lang="en-US" dirty="0" smtClean="0"/>
              <a:t>format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Data can be </a:t>
            </a:r>
            <a:r>
              <a:rPr lang="en-US" dirty="0" smtClean="0"/>
              <a:t>created </a:t>
            </a:r>
            <a:r>
              <a:rPr lang="en-US" dirty="0"/>
              <a:t>directly </a:t>
            </a:r>
            <a:br>
              <a:rPr lang="en-US" dirty="0"/>
            </a:br>
            <a:r>
              <a:rPr lang="en-US" dirty="0"/>
              <a:t>from TraxDoc </a:t>
            </a:r>
            <a:br>
              <a:rPr lang="en-US" dirty="0"/>
            </a:br>
            <a:r>
              <a:rPr lang="en-US" dirty="0"/>
              <a:t>(e.g., Task Cards, </a:t>
            </a:r>
            <a:br>
              <a:rPr lang="en-US" dirty="0"/>
            </a:br>
            <a:r>
              <a:rPr lang="en-US" dirty="0"/>
              <a:t>Part Number Master records, 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Engineering </a:t>
            </a:r>
            <a:r>
              <a:rPr lang="en-US" dirty="0"/>
              <a:t>Controls, etc.)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94" y="1514992"/>
            <a:ext cx="6571424" cy="45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Service Equipment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7121" y="847726"/>
            <a:ext cx="42802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GSE module allows for planning, maintenance, and monitoring of all GSE related equipment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Multiple GSE types can be tracked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 separate purchasing and inventory management system are available to segregate the different part pools and enhance user security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GSE module has the same functionalities as various eMRO modules as they apply to Ground Service Equipment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3" y="922667"/>
            <a:ext cx="4350584" cy="4314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15" y="3295650"/>
            <a:ext cx="5872035" cy="264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1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/ Skill Management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748" y="4521929"/>
            <a:ext cx="1101313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eMRO can maintain and monitor a full training program for internal and external </a:t>
            </a:r>
            <a:r>
              <a:rPr lang="en-US" sz="2000" dirty="0" smtClean="0"/>
              <a:t>employees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Skills are automatically flagged for renewal and employees notified of expiring skills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eMRO automatically verifies if a user is authorized to perform a certain transaction based on the skill level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44482"/>
            <a:ext cx="6127213" cy="325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42097"/>
            <a:ext cx="7262812" cy="32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ular Arrow 2"/>
          <p:cNvSpPr>
            <a:spLocks noChangeAspect="1"/>
          </p:cNvSpPr>
          <p:nvPr/>
        </p:nvSpPr>
        <p:spPr>
          <a:xfrm rot="2314190">
            <a:off x="4047388" y="1195848"/>
            <a:ext cx="3998871" cy="3998871"/>
          </a:xfrm>
          <a:prstGeom prst="circularArrow">
            <a:avLst>
              <a:gd name="adj1" fmla="val 5734"/>
              <a:gd name="adj2" fmla="val 330680"/>
              <a:gd name="adj3" fmla="val 14400651"/>
              <a:gd name="adj4" fmla="val 15483345"/>
              <a:gd name="adj5" fmla="val 5757"/>
            </a:avLst>
          </a:prstGeom>
          <a:solidFill>
            <a:srgbClr val="FFDE53"/>
          </a:solidFill>
        </p:spPr>
        <p:style>
          <a:lnRef idx="0">
            <a:schemeClr val="accent5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726678" y="2081975"/>
            <a:ext cx="1422511" cy="1005840"/>
            <a:chOff x="7503639" y="3122121"/>
            <a:chExt cx="1688668" cy="1194036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7617181" y="3168426"/>
              <a:ext cx="1506576" cy="11477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hape 371"/>
            <p:cNvSpPr>
              <a:spLocks noChangeAspect="1"/>
            </p:cNvSpPr>
            <p:nvPr/>
          </p:nvSpPr>
          <p:spPr>
            <a:xfrm rot="16200000">
              <a:off x="7750955" y="2874805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69026" y="3444414"/>
              <a:ext cx="1364615" cy="51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Task Management</a:t>
              </a:r>
            </a:p>
          </p:txBody>
        </p:sp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7734489" y="3452259"/>
            <a:ext cx="1422511" cy="1005840"/>
            <a:chOff x="6550525" y="4791342"/>
            <a:chExt cx="1688668" cy="119403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6664067" y="4837647"/>
              <a:ext cx="1506576" cy="1147731"/>
            </a:xfrm>
            <a:prstGeom prst="rect">
              <a:avLst/>
            </a:prstGeom>
            <a:solidFill>
              <a:srgbClr val="474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371"/>
            <p:cNvSpPr>
              <a:spLocks noChangeAspect="1"/>
            </p:cNvSpPr>
            <p:nvPr/>
          </p:nvSpPr>
          <p:spPr>
            <a:xfrm rot="16200000">
              <a:off x="6797841" y="4544026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8110" y="5035678"/>
              <a:ext cx="1333500" cy="712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Diagram and Reference Manuals</a:t>
              </a:r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284792" y="4644068"/>
            <a:ext cx="1422512" cy="1005840"/>
            <a:chOff x="3595906" y="1455040"/>
            <a:chExt cx="1688668" cy="1194036"/>
          </a:xfrm>
        </p:grpSpPr>
        <p:sp>
          <p:nvSpPr>
            <p:cNvPr id="13" name="Rectangle 12"/>
            <p:cNvSpPr/>
            <p:nvPr/>
          </p:nvSpPr>
          <p:spPr>
            <a:xfrm>
              <a:off x="3709448" y="1501345"/>
              <a:ext cx="1506576" cy="114773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hape 371"/>
            <p:cNvSpPr>
              <a:spLocks noChangeAspect="1"/>
            </p:cNvSpPr>
            <p:nvPr/>
          </p:nvSpPr>
          <p:spPr>
            <a:xfrm rot="16200000">
              <a:off x="3843222" y="1207724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78478" y="1875567"/>
              <a:ext cx="1333500" cy="365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Stores</a:t>
              </a:r>
              <a:endParaRPr lang="en-US" sz="1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439560" y="4657197"/>
            <a:ext cx="1422512" cy="1005840"/>
            <a:chOff x="3595906" y="1455040"/>
            <a:chExt cx="1688668" cy="1194036"/>
          </a:xfrm>
        </p:grpSpPr>
        <p:sp>
          <p:nvSpPr>
            <p:cNvPr id="17" name="Rectangle 16"/>
            <p:cNvSpPr/>
            <p:nvPr/>
          </p:nvSpPr>
          <p:spPr>
            <a:xfrm>
              <a:off x="3709448" y="1501345"/>
              <a:ext cx="1506576" cy="1147731"/>
            </a:xfrm>
            <a:prstGeom prst="rect">
              <a:avLst/>
            </a:prstGeom>
            <a:solidFill>
              <a:srgbClr val="31A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Shape 371"/>
            <p:cNvSpPr>
              <a:spLocks noChangeAspect="1"/>
            </p:cNvSpPr>
            <p:nvPr/>
          </p:nvSpPr>
          <p:spPr>
            <a:xfrm rot="16200000">
              <a:off x="3843222" y="1207724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87231" y="1895098"/>
              <a:ext cx="1333500" cy="31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Visual Check</a:t>
              </a:r>
              <a:endParaRPr lang="en-US" sz="11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967426" y="3452653"/>
            <a:ext cx="1422511" cy="1005840"/>
            <a:chOff x="3595906" y="4794367"/>
            <a:chExt cx="1688668" cy="1194036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21" name="Rectangle 20"/>
            <p:cNvSpPr/>
            <p:nvPr/>
          </p:nvSpPr>
          <p:spPr>
            <a:xfrm>
              <a:off x="3709448" y="4840672"/>
              <a:ext cx="1506576" cy="1147731"/>
            </a:xfrm>
            <a:prstGeom prst="rect">
              <a:avLst/>
            </a:prstGeom>
            <a:solidFill>
              <a:srgbClr val="2D7D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371"/>
            <p:cNvSpPr>
              <a:spLocks noChangeAspect="1"/>
            </p:cNvSpPr>
            <p:nvPr/>
          </p:nvSpPr>
          <p:spPr>
            <a:xfrm rot="16200000">
              <a:off x="3843222" y="4547051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9323" y="5236412"/>
              <a:ext cx="1333500" cy="31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Turn flights</a:t>
              </a:r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976754" y="2081975"/>
            <a:ext cx="1422511" cy="1005840"/>
            <a:chOff x="2628571" y="3122121"/>
            <a:chExt cx="1688668" cy="119403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/>
            <p:cNvSpPr/>
            <p:nvPr/>
          </p:nvSpPr>
          <p:spPr>
            <a:xfrm>
              <a:off x="2742113" y="3168426"/>
              <a:ext cx="1506576" cy="1147731"/>
            </a:xfrm>
            <a:prstGeom prst="rect">
              <a:avLst/>
            </a:prstGeom>
            <a:solidFill>
              <a:srgbClr val="F45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371"/>
            <p:cNvSpPr>
              <a:spLocks noChangeAspect="1"/>
            </p:cNvSpPr>
            <p:nvPr/>
          </p:nvSpPr>
          <p:spPr>
            <a:xfrm rot="16200000">
              <a:off x="2875887" y="2874805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95570" y="3462345"/>
              <a:ext cx="1333500" cy="51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Cabin Crew Inspections</a:t>
              </a:r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4012235" y="801023"/>
            <a:ext cx="1422512" cy="1005840"/>
            <a:chOff x="3595906" y="1455040"/>
            <a:chExt cx="1688668" cy="1194036"/>
          </a:xfrm>
        </p:grpSpPr>
        <p:sp>
          <p:nvSpPr>
            <p:cNvPr id="29" name="Rectangle 28"/>
            <p:cNvSpPr/>
            <p:nvPr/>
          </p:nvSpPr>
          <p:spPr>
            <a:xfrm>
              <a:off x="3709448" y="1501345"/>
              <a:ext cx="1506576" cy="1147731"/>
            </a:xfrm>
            <a:prstGeom prst="rect">
              <a:avLst/>
            </a:prstGeom>
            <a:solidFill>
              <a:srgbClr val="D0A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371"/>
            <p:cNvSpPr>
              <a:spLocks noChangeAspect="1"/>
            </p:cNvSpPr>
            <p:nvPr/>
          </p:nvSpPr>
          <p:spPr>
            <a:xfrm rot="16200000">
              <a:off x="3843222" y="1207724"/>
              <a:ext cx="1194036" cy="1688668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60970" y="1783907"/>
              <a:ext cx="1333500" cy="51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Pilot Inspections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917561" y="3316069"/>
            <a:ext cx="2329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</a:rPr>
              <a:t>there’s an app for every task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58" y="2691128"/>
            <a:ext cx="3060331" cy="61374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689726" y="788287"/>
            <a:ext cx="1422511" cy="1005840"/>
            <a:chOff x="6689538" y="1241425"/>
            <a:chExt cx="1422511" cy="1005840"/>
          </a:xfrm>
        </p:grpSpPr>
        <p:sp>
          <p:nvSpPr>
            <p:cNvPr id="35" name="Rectangle 34"/>
            <p:cNvSpPr/>
            <p:nvPr/>
          </p:nvSpPr>
          <p:spPr>
            <a:xfrm>
              <a:off x="6785184" y="1280431"/>
              <a:ext cx="1269119" cy="96683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hape 371"/>
            <p:cNvSpPr>
              <a:spLocks noChangeAspect="1"/>
            </p:cNvSpPr>
            <p:nvPr/>
          </p:nvSpPr>
          <p:spPr>
            <a:xfrm rot="16200000">
              <a:off x="6897874" y="1033089"/>
              <a:ext cx="1005840" cy="1422511"/>
            </a:xfrm>
            <a:custGeom>
              <a:avLst/>
              <a:gdLst/>
              <a:ahLst/>
              <a:cxnLst/>
              <a:rect l="0" t="0" r="0" b="0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39133" y="1447249"/>
              <a:ext cx="112332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Resource &amp; Maintenance Planning</a:t>
              </a:r>
              <a:endParaRPr lang="en-US" sz="11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527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duction Control logo and title (without Trax)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/>
          <a:stretch>
            <a:fillRect/>
          </a:stretch>
        </p:blipFill>
        <p:spPr bwMode="auto">
          <a:xfrm>
            <a:off x="3857897" y="113293"/>
            <a:ext cx="4235897" cy="64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F5FA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118470" y="751709"/>
            <a:ext cx="3714750" cy="5357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Production Management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8450" y="1698423"/>
            <a:ext cx="44239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Dashboard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adapts to unique maintenance worksites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Color-coded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indicators for quick and easy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overviews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Accommodates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Work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Orders, Task Cards, Man Power Assignments, and Work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Turnovers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Helps production controllers keep tabs of all tasks, deadlines, and non-routines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Web-based app can be utilized from tablets or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43" y="1482033"/>
            <a:ext cx="6690581" cy="41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85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25634" y="230087"/>
            <a:ext cx="6801317" cy="7195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none" baseline="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 smtClean="0">
                <a:solidFill>
                  <a:srgbClr val="C00000"/>
                </a:solidFill>
                <a:latin typeface="Corbel" panose="020B0503020204020204" pitchFamily="34" charset="0"/>
              </a:rPr>
              <a:t>TaskControl</a:t>
            </a:r>
            <a:endParaRPr lang="en-US" sz="3300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6" name="Picture 6" descr="TaskContr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94"/>
          <a:stretch>
            <a:fillRect/>
          </a:stretch>
        </p:blipFill>
        <p:spPr bwMode="auto">
          <a:xfrm>
            <a:off x="4343867" y="259108"/>
            <a:ext cx="478851" cy="41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F5FA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375026" y="817402"/>
            <a:ext cx="4853966" cy="5357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Electronic Task Cards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3277" y="1446721"/>
            <a:ext cx="54529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Mechanics and inspectors can review their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can: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Stop, Defer, and Complete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Non-Routine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Install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 Remove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Review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/ Create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Picklists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Complete Surveys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Orders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manuals linked seamlessly to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AeroDox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Users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work online or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offline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log in with Password, Pin, or Touch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&amp; Sign feature is 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availableC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69" y="1217021"/>
            <a:ext cx="3772568" cy="48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34949" y="281049"/>
            <a:ext cx="7095231" cy="793778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solidFill>
                  <a:srgbClr val="0070C0"/>
                </a:solidFill>
                <a:latin typeface="Corbel" panose="020B0503020204020204" pitchFamily="34" charset="0"/>
              </a:rPr>
              <a:t>QuickTurn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32362" y="857790"/>
            <a:ext cx="3662035" cy="3780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Gate Maintenance Activity Tool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22960" y="1415135"/>
            <a:ext cx="4611193" cy="55212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Resolve or defer defects at the gate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Prep for incoming flights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Dent Mapping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can: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Add Troubleshooting Steps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Record Delays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Install / Remove parts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Review / update Picklists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 can be conducted offline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log in with Password, Pin, or Touch ID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Read &amp; Sign feature is available</a:t>
            </a:r>
          </a:p>
        </p:txBody>
      </p:sp>
      <p:pic>
        <p:nvPicPr>
          <p:cNvPr id="11" name="Picture 2" descr="QuickTu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940"/>
          <a:stretch>
            <a:fillRect/>
          </a:stretch>
        </p:blipFill>
        <p:spPr bwMode="auto">
          <a:xfrm>
            <a:off x="4834380" y="300963"/>
            <a:ext cx="414216" cy="42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F5FA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479">
            <a:off x="7888206" y="1490892"/>
            <a:ext cx="3295798" cy="2704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89" y="2843016"/>
            <a:ext cx="3283415" cy="26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5598" y="555064"/>
            <a:ext cx="7095231" cy="7937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none" baseline="0">
                <a:solidFill>
                  <a:schemeClr val="tx1"/>
                </a:solidFill>
                <a:latin typeface="Nexa Bold" panose="020000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err="1" smtClean="0">
                <a:solidFill>
                  <a:srgbClr val="159E18"/>
                </a:solidFill>
                <a:latin typeface="Corbel" panose="020B0503020204020204" pitchFamily="34" charset="0"/>
              </a:rPr>
              <a:t>AeroDox</a:t>
            </a:r>
            <a:endParaRPr lang="en-US" sz="3300" dirty="0">
              <a:solidFill>
                <a:srgbClr val="159E18"/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37846" y="1075286"/>
            <a:ext cx="2433474" cy="5357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Digital Documents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8846" y="1936669"/>
            <a:ext cx="3436435" cy="391355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View maintenance manuals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Accesses TraxDoc manuals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Connects seamlessly with other Trax iOS apps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Manuals can be downloaded to tablet for offline access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log in with Password, Pin, or Touch 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Read &amp; Sign feature is available</a:t>
            </a:r>
          </a:p>
        </p:txBody>
      </p:sp>
      <p:pic>
        <p:nvPicPr>
          <p:cNvPr id="7" name="Picture 2" descr="AeroDox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0" r="10570"/>
          <a:stretch>
            <a:fillRect/>
          </a:stretch>
        </p:blipFill>
        <p:spPr bwMode="auto">
          <a:xfrm>
            <a:off x="5037846" y="602534"/>
            <a:ext cx="413196" cy="42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F5FA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55" y="1662768"/>
            <a:ext cx="5896707" cy="43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00" y="525652"/>
            <a:ext cx="401487" cy="40882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668087" y="484753"/>
            <a:ext cx="1910546" cy="4518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33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CabinLog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86026" y="1028392"/>
            <a:ext cx="4853966" cy="5357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Cabin Crew App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07152" y="1655978"/>
            <a:ext cx="3436435" cy="298742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Monitor cabin before, during, and after flight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Record Defects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seating map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Sync with database when in range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log in with Password, Pin, or Touch 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Read &amp; Sign feature is available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3" y="1348966"/>
            <a:ext cx="3132184" cy="40649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348966"/>
            <a:ext cx="2782020" cy="40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7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25" y="1922531"/>
            <a:ext cx="4036909" cy="2981854"/>
          </a:xfrm>
          <a:prstGeom prst="rect">
            <a:avLst/>
          </a:prstGeom>
        </p:spPr>
      </p:pic>
      <p:pic>
        <p:nvPicPr>
          <p:cNvPr id="3" name="Picture 3" descr="Pilot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1"/>
          <a:stretch>
            <a:fillRect/>
          </a:stretch>
        </p:blipFill>
        <p:spPr bwMode="auto">
          <a:xfrm>
            <a:off x="4585829" y="513605"/>
            <a:ext cx="466128" cy="40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EF5FA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990012" y="480305"/>
            <a:ext cx="1888437" cy="6973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3300" b="1" dirty="0">
                <a:solidFill>
                  <a:srgbClr val="44B3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PilotLog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06442" y="1020737"/>
            <a:ext cx="4853966" cy="53578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" indent="0" algn="ctr">
              <a:buClr>
                <a:prstClr val="black"/>
              </a:buClr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Pilot App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93963" y="1532707"/>
            <a:ext cx="3579019" cy="44953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Monitor aircraft before, during and after flight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Record: 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Fuel levels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De-icing 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Aircraft Units</a:t>
            </a:r>
          </a:p>
          <a:p>
            <a:pPr marL="6858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New Defects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Sync with database when in range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log in with Password, Pin, or Touch ID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Read &amp; Sign feature is available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9" y="3126455"/>
            <a:ext cx="3492061" cy="25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19" y="997527"/>
            <a:ext cx="755756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16599" y="201434"/>
            <a:ext cx="694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Nexa Bold" panose="02000000000000000000" pitchFamily="50" charset="0"/>
              </a:rPr>
              <a:t>eMRO Information Flow Overview</a:t>
            </a:r>
          </a:p>
        </p:txBody>
      </p:sp>
    </p:spTree>
    <p:extLst>
      <p:ext uri="{BB962C8B-B14F-4D97-AF65-F5344CB8AC3E}">
        <p14:creationId xmlns:p14="http://schemas.microsoft.com/office/powerpoint/2010/main" val="1610104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076994" y="1598019"/>
            <a:ext cx="4328161" cy="44257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Perform common inventory transactions via iOS tablets and radio frequency scanners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Single scan barcode / multi RFID-based transactions: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Picklist Issuing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Packing &amp; Shipping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Return to Stock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Order Receiving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Bin Transfer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Inventory Query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 Count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Inventory Adjustments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Tool Check In / Out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52355" y="988420"/>
            <a:ext cx="6052996" cy="71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Inventory Transaction Tool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75288" y="106630"/>
            <a:ext cx="3881051" cy="86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EzStock</a:t>
            </a:r>
            <a:endParaRPr lang="en-US" sz="33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55" y="499244"/>
            <a:ext cx="457200" cy="368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7" y="1467710"/>
            <a:ext cx="3734526" cy="46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30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190751" y="1584960"/>
            <a:ext cx="4149092" cy="43455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 for missing/expired emergency items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Uses RFID to speed up maintenance of emergency equipment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RFID tag data: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P/Ns, expiration dates,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physical locations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Tag items can be: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oxygen bottles, life vests,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smoke masks, medical kits, 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flashlights, safety placards, etc.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36579" y="936171"/>
            <a:ext cx="4106088" cy="71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Emergency Equipment Inspections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97" y="1447801"/>
            <a:ext cx="3163234" cy="465899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660419" y="67850"/>
            <a:ext cx="3881051" cy="868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visualCheck</a:t>
            </a:r>
            <a:endParaRPr lang="en-US" sz="33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r="-1" b="20601"/>
          <a:stretch/>
        </p:blipFill>
        <p:spPr>
          <a:xfrm>
            <a:off x="4796254" y="432692"/>
            <a:ext cx="457200" cy="3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3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2059" r="19295" b="648"/>
          <a:stretch/>
        </p:blipFill>
        <p:spPr>
          <a:xfrm>
            <a:off x="5638799" y="2362199"/>
            <a:ext cx="4566055" cy="3705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61" y="274510"/>
            <a:ext cx="6473256" cy="573216"/>
          </a:xfrm>
        </p:spPr>
        <p:txBody>
          <a:bodyPr/>
          <a:lstStyle/>
          <a:p>
            <a:r>
              <a:rPr lang="en-US" dirty="0"/>
              <a:t>Scheduled Maintenance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610" y="1134458"/>
            <a:ext cx="51111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MX program for all fleets is entered as Engineering Controls and Task Cards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Task Cards hold the job requirements as well as material, skills and manhours required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Engineering Controls </a:t>
            </a:r>
            <a:br>
              <a:rPr lang="en-US" sz="2000" dirty="0"/>
            </a:br>
            <a:r>
              <a:rPr lang="en-US" sz="2000" dirty="0"/>
              <a:t>manage the </a:t>
            </a:r>
            <a:br>
              <a:rPr lang="en-US" sz="2000" dirty="0"/>
            </a:br>
            <a:r>
              <a:rPr lang="en-US" sz="2000" dirty="0"/>
              <a:t>schedule and </a:t>
            </a:r>
            <a:br>
              <a:rPr lang="en-US" sz="2000" dirty="0"/>
            </a:br>
            <a:r>
              <a:rPr lang="en-US" sz="2000" dirty="0"/>
              <a:t>effectivity of one </a:t>
            </a:r>
            <a:br>
              <a:rPr lang="en-US" sz="2000" dirty="0"/>
            </a:br>
            <a:r>
              <a:rPr lang="en-US" sz="2000" dirty="0"/>
              <a:t>or several </a:t>
            </a:r>
            <a:br>
              <a:rPr lang="en-US" sz="2000" dirty="0"/>
            </a:br>
            <a:r>
              <a:rPr lang="en-US" sz="2000" dirty="0"/>
              <a:t>Task Cards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1592" r="19065" b="1546"/>
          <a:stretch/>
        </p:blipFill>
        <p:spPr>
          <a:xfrm>
            <a:off x="7572375" y="394317"/>
            <a:ext cx="4320538" cy="3494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85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Maintenance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911" y="1012820"/>
            <a:ext cx="11322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 full revision control and authorization control is available for both Task Cards and Engineering </a:t>
            </a:r>
            <a:r>
              <a:rPr lang="en-US" sz="2000" dirty="0" smtClean="0"/>
              <a:t>Controls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Access to each screen can be managed via security settings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8" y="2193577"/>
            <a:ext cx="6725589" cy="3572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t="7839" r="17815" b="5181"/>
          <a:stretch/>
        </p:blipFill>
        <p:spPr>
          <a:xfrm>
            <a:off x="5512658" y="1933232"/>
            <a:ext cx="6484299" cy="4333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32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Unscheduled Maintenance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912" y="777686"/>
            <a:ext cx="9344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Any unscheduled maintenance event will be captured as a Defect Report in </a:t>
            </a:r>
            <a:r>
              <a:rPr lang="en-US" sz="2000" dirty="0" err="1" smtClean="0"/>
              <a:t>eMRO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This </a:t>
            </a:r>
            <a:r>
              <a:rPr lang="en-US" sz="2000" dirty="0"/>
              <a:t>includes Pilot Reports,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Maintenance </a:t>
            </a:r>
            <a:r>
              <a:rPr lang="en-US" sz="2000" dirty="0"/>
              <a:t>Reports, </a:t>
            </a:r>
            <a:r>
              <a:rPr lang="en-US" sz="2000" dirty="0" smtClean="0"/>
              <a:t>and </a:t>
            </a:r>
            <a:br>
              <a:rPr lang="en-US" sz="2000" dirty="0" smtClean="0"/>
            </a:br>
            <a:r>
              <a:rPr lang="en-US" sz="2000" dirty="0" smtClean="0"/>
              <a:t>any </a:t>
            </a:r>
            <a:r>
              <a:rPr lang="en-US" sz="2000" dirty="0"/>
              <a:t>other unscheduled </a:t>
            </a:r>
            <a:r>
              <a:rPr lang="en-US" sz="2000" dirty="0" smtClean="0"/>
              <a:t>occurrence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Defects </a:t>
            </a:r>
            <a:r>
              <a:rPr lang="en-US" sz="2000" dirty="0"/>
              <a:t>can be turned into </a:t>
            </a:r>
            <a:br>
              <a:rPr lang="en-US" sz="2000" dirty="0"/>
            </a:br>
            <a:r>
              <a:rPr lang="en-US" sz="2000" dirty="0"/>
              <a:t>non-routine tasks </a:t>
            </a:r>
            <a:br>
              <a:rPr lang="en-US" sz="2000" dirty="0"/>
            </a:br>
            <a:r>
              <a:rPr lang="en-US" sz="2000" dirty="0"/>
              <a:t>or deferred (e.g., as MELs)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199311"/>
            <a:ext cx="6781800" cy="50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4245" y="561118"/>
            <a:ext cx="39798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All scheduled items and deferred unscheduled items will be displayed in the Planning Query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Several views are available to schedule work efficiently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eMRO is capable of running simulations to ensure material, tools, skills, hangar space, and ground time are available for each work package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Long Term Planning allows for spacing out of larger MX events to ensure a high fleet availability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9" y="847726"/>
            <a:ext cx="5230130" cy="3505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32" y="2416103"/>
            <a:ext cx="5159918" cy="346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" y="802725"/>
            <a:ext cx="42454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 the production module, work packages can be created and managed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eMRO monitors W/O completion and cost at every step of the way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Material and Tool </a:t>
            </a:r>
            <a:r>
              <a:rPr lang="en-US" sz="2000" dirty="0" smtClean="0"/>
              <a:t>reservation </a:t>
            </a:r>
            <a:r>
              <a:rPr lang="en-US" sz="2000" dirty="0"/>
              <a:t>can be </a:t>
            </a:r>
            <a:br>
              <a:rPr lang="en-US" sz="2000" dirty="0"/>
            </a:br>
            <a:r>
              <a:rPr lang="en-US" sz="2000" dirty="0"/>
              <a:t>done from the WO </a:t>
            </a:r>
            <a:r>
              <a:rPr lang="en-US" sz="2000" dirty="0" smtClean="0"/>
              <a:t>level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/>
              <a:t>Manhour</a:t>
            </a:r>
            <a:r>
              <a:rPr lang="en-US" sz="2000" dirty="0"/>
              <a:t> tracking </a:t>
            </a:r>
            <a:r>
              <a:rPr lang="en-US" sz="2000" dirty="0" smtClean="0"/>
              <a:t>allows </a:t>
            </a:r>
            <a:r>
              <a:rPr lang="en-US" sz="2000" dirty="0"/>
              <a:t>for an exact </a:t>
            </a:r>
            <a:r>
              <a:rPr lang="en-US" sz="2000" dirty="0" smtClean="0"/>
              <a:t>breakdown </a:t>
            </a:r>
            <a:r>
              <a:rPr lang="en-US" sz="2000" dirty="0"/>
              <a:t>of cost </a:t>
            </a:r>
            <a:br>
              <a:rPr lang="en-US" sz="2000" dirty="0"/>
            </a:br>
            <a:r>
              <a:rPr lang="en-US" sz="2000" dirty="0"/>
              <a:t>of maintenance by </a:t>
            </a:r>
            <a:br>
              <a:rPr lang="en-US" sz="2000" dirty="0"/>
            </a:br>
            <a:r>
              <a:rPr lang="en-US" sz="2000" dirty="0"/>
              <a:t>aircraft, fleet or </a:t>
            </a:r>
            <a:br>
              <a:rPr lang="en-US" sz="2000" dirty="0"/>
            </a:br>
            <a:r>
              <a:rPr lang="en-US" sz="2000" dirty="0"/>
              <a:t>many other </a:t>
            </a:r>
            <a:r>
              <a:rPr lang="en-US" sz="2000" dirty="0" smtClean="0"/>
              <a:t>criteria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737" y="847726"/>
            <a:ext cx="7292383" cy="46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Records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930" y="886325"/>
            <a:ext cx="100334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This module provides all requirements for controlling and maintaining technical information about your aircraft and </a:t>
            </a:r>
            <a:r>
              <a:rPr lang="en-US" sz="2000" dirty="0" smtClean="0"/>
              <a:t>fleet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Position Templates can be set up to control only allowed components to be installed on an </a:t>
            </a:r>
            <a:r>
              <a:rPr lang="en-US" sz="2000" dirty="0" smtClean="0"/>
              <a:t>aircraft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Installation and Removal data is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entered </a:t>
            </a:r>
            <a:r>
              <a:rPr lang="en-US" sz="2000" dirty="0"/>
              <a:t>in </a:t>
            </a:r>
            <a:r>
              <a:rPr lang="en-US" sz="2000" dirty="0" smtClean="0"/>
              <a:t>Technical </a:t>
            </a:r>
            <a:r>
              <a:rPr lang="en-US" sz="2000" dirty="0"/>
              <a:t>Records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" y="2850362"/>
            <a:ext cx="6374573" cy="318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1943100"/>
            <a:ext cx="7254581" cy="423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7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18F08F992CA64AB9399B255361C8DD" ma:contentTypeVersion="9" ma:contentTypeDescription="Create a new document." ma:contentTypeScope="" ma:versionID="81d3a5ff2a8eef33b943b8ff1d24c817">
  <xsd:schema xmlns:xsd="http://www.w3.org/2001/XMLSchema" xmlns:xs="http://www.w3.org/2001/XMLSchema" xmlns:p="http://schemas.microsoft.com/office/2006/metadata/properties" xmlns:ns2="bcc0bb93-d339-4355-a27a-e82d9edc36a3" xmlns:ns3="b4ea9d69-c565-441d-b3c1-a42c3e65cf29" targetNamespace="http://schemas.microsoft.com/office/2006/metadata/properties" ma:root="true" ma:fieldsID="e825357e8a4166209c1cafffe662498f" ns2:_="" ns3:_="">
    <xsd:import namespace="bcc0bb93-d339-4355-a27a-e82d9edc36a3"/>
    <xsd:import namespace="b4ea9d69-c565-441d-b3c1-a42c3e65cf29"/>
    <xsd:element name="properties">
      <xsd:complexType>
        <xsd:sequence>
          <xsd:element name="documentManagement">
            <xsd:complexType>
              <xsd:all>
                <xsd:element ref="ns2:Uploaded_x0020_by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0bb93-d339-4355-a27a-e82d9edc36a3" elementFormDefault="qualified">
    <xsd:import namespace="http://schemas.microsoft.com/office/2006/documentManagement/types"/>
    <xsd:import namespace="http://schemas.microsoft.com/office/infopath/2007/PartnerControls"/>
    <xsd:element name="Uploaded_x0020_by" ma:index="8" nillable="true" ma:displayName="Uploaded by" ma:SharePointGroup="0" ma:internalName="Uploaded_x0020_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ea9d69-c565-441d-b3c1-a42c3e65cf2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ploaded_x0020_by xmlns="bcc0bb93-d339-4355-a27a-e82d9edc36a3">
      <UserInfo>
        <DisplayName/>
        <AccountId xsi:nil="true"/>
        <AccountType/>
      </UserInfo>
    </Uploaded_x0020_by>
  </documentManagement>
</p:properties>
</file>

<file path=customXml/itemProps1.xml><?xml version="1.0" encoding="utf-8"?>
<ds:datastoreItem xmlns:ds="http://schemas.openxmlformats.org/officeDocument/2006/customXml" ds:itemID="{F28B7DAA-7335-40AD-B98D-2806668B23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c0bb93-d339-4355-a27a-e82d9edc36a3"/>
    <ds:schemaRef ds:uri="b4ea9d69-c565-441d-b3c1-a42c3e65cf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D65AC3B-6E9D-4A3D-A15D-C0DD78C2F5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D01817-53EC-4424-8842-B483A03E38E5}">
  <ds:schemaRefs>
    <ds:schemaRef ds:uri="http://purl.org/dc/dcmitype/"/>
    <ds:schemaRef ds:uri="http://schemas.microsoft.com/office/infopath/2007/PartnerControls"/>
    <ds:schemaRef ds:uri="bcc0bb93-d339-4355-a27a-e82d9edc36a3"/>
    <ds:schemaRef ds:uri="b4ea9d69-c565-441d-b3c1-a42c3e65cf29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5438</TotalTime>
  <Words>1032</Words>
  <Application>Microsoft Office PowerPoint</Application>
  <PresentationFormat>Widescreen</PresentationFormat>
  <Paragraphs>185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Century Gothic</vt:lpstr>
      <vt:lpstr>Corbel</vt:lpstr>
      <vt:lpstr>Nexa Bold</vt:lpstr>
      <vt:lpstr>Nexa Light</vt:lpstr>
      <vt:lpstr>Wingdings</vt:lpstr>
      <vt:lpstr>Tema de Office</vt:lpstr>
      <vt:lpstr>PowerPoint Presentation</vt:lpstr>
      <vt:lpstr>PowerPoint Presentation</vt:lpstr>
      <vt:lpstr>PowerPoint Presentation</vt:lpstr>
      <vt:lpstr>Scheduled Maintenance</vt:lpstr>
      <vt:lpstr>Scheduled Maintenance</vt:lpstr>
      <vt:lpstr>Unscheduled Maintenance</vt:lpstr>
      <vt:lpstr>Planning</vt:lpstr>
      <vt:lpstr>Production</vt:lpstr>
      <vt:lpstr>Technical Records</vt:lpstr>
      <vt:lpstr>Technical Records</vt:lpstr>
      <vt:lpstr>Shop</vt:lpstr>
      <vt:lpstr>Requisitions</vt:lpstr>
      <vt:lpstr>Order Management</vt:lpstr>
      <vt:lpstr>Order Receiving</vt:lpstr>
      <vt:lpstr>Inventory Management</vt:lpstr>
      <vt:lpstr>Invoicing / Link</vt:lpstr>
      <vt:lpstr>Fixed Assets / General Ledger</vt:lpstr>
      <vt:lpstr>Reliability</vt:lpstr>
      <vt:lpstr>Quality Assurance</vt:lpstr>
      <vt:lpstr>TraxDoc</vt:lpstr>
      <vt:lpstr>Ground Service Equipment</vt:lpstr>
      <vt:lpstr>Training / Skill Management</vt:lpstr>
      <vt:lpstr>PowerPoint Presentation</vt:lpstr>
      <vt:lpstr>PowerPoint Presentation</vt:lpstr>
      <vt:lpstr>PowerPoint Presentation</vt:lpstr>
      <vt:lpstr>QuickTurn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CM_katapix3</dc:creator>
  <cp:lastModifiedBy>Geoffrey Reynolds</cp:lastModifiedBy>
  <cp:revision>181</cp:revision>
  <dcterms:created xsi:type="dcterms:W3CDTF">2018-09-06T14:45:38Z</dcterms:created>
  <dcterms:modified xsi:type="dcterms:W3CDTF">2019-12-30T18:40:39Z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0x0101008118F08F992CA64AB9399B255361C8DD</vt:lpwstr>
  </property>
</Properties>
</file>